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5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8"/>
  </p:notesMasterIdLst>
  <p:sldIdLst>
    <p:sldId id="275" r:id="rId5"/>
    <p:sldId id="276" r:id="rId6"/>
    <p:sldId id="277" r:id="rId7"/>
  </p:sldIdLst>
  <p:sldSz cx="13716000" cy="10287000"/>
  <p:notesSz cx="7010400" cy="9296400"/>
  <p:embeddedFontLst>
    <p:embeddedFont>
      <p:font typeface="Barlow Condensed Bold" panose="020B0604020202020204" charset="0"/>
      <p:regular r:id="rId9"/>
      <p:bold r:id="rId10"/>
    </p:embeddedFont>
    <p:embeddedFont>
      <p:font typeface="Canva Sans" panose="020B0604020202020204" charset="0"/>
      <p:regular r:id="rId11"/>
    </p:embeddedFont>
    <p:embeddedFont>
      <p:font typeface="Canva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64"/>
    <a:srgbClr val="B3A2C7"/>
    <a:srgbClr val="000000"/>
    <a:srgbClr val="39B54A"/>
    <a:srgbClr val="FFB531"/>
    <a:srgbClr val="A0036C"/>
    <a:srgbClr val="DDB666"/>
    <a:srgbClr val="38B6FF"/>
    <a:srgbClr val="FFFFFF"/>
    <a:srgbClr val="F1E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20E57B-3C7F-4F80-83D6-D834A69D364D}" v="6" dt="2026-03-06T14:48:01.2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020" y="40"/>
      </p:cViewPr>
      <p:guideLst>
        <p:guide orient="horz" pos="216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 Cooper" userId="46762520-701e-43f2-a48e-b8a083d5548b" providerId="ADAL" clId="{F52BE2B9-E13C-437B-8BF5-6D64AB02B768}"/>
    <pc:docChg chg="undo custSel modSld">
      <pc:chgData name="Carl Cooper" userId="46762520-701e-43f2-a48e-b8a083d5548b" providerId="ADAL" clId="{F52BE2B9-E13C-437B-8BF5-6D64AB02B768}" dt="2026-03-06T14:59:23.707" v="149" actId="113"/>
      <pc:docMkLst>
        <pc:docMk/>
      </pc:docMkLst>
      <pc:sldChg chg="addSp delSp modSp mod">
        <pc:chgData name="Carl Cooper" userId="46762520-701e-43f2-a48e-b8a083d5548b" providerId="ADAL" clId="{F52BE2B9-E13C-437B-8BF5-6D64AB02B768}" dt="2026-03-06T14:59:23.707" v="149" actId="113"/>
        <pc:sldMkLst>
          <pc:docMk/>
          <pc:sldMk cId="3735915953" sldId="275"/>
        </pc:sldMkLst>
        <pc:spChg chg="add del mod">
          <ac:chgData name="Carl Cooper" userId="46762520-701e-43f2-a48e-b8a083d5548b" providerId="ADAL" clId="{F52BE2B9-E13C-437B-8BF5-6D64AB02B768}" dt="2026-03-06T14:46:11.749" v="22"/>
          <ac:spMkLst>
            <pc:docMk/>
            <pc:sldMk cId="3735915953" sldId="275"/>
            <ac:spMk id="4" creationId="{F2C481CE-D161-8BAA-4FB9-97D424CD5D4A}"/>
          </ac:spMkLst>
        </pc:spChg>
        <pc:spChg chg="add mod">
          <ac:chgData name="Carl Cooper" userId="46762520-701e-43f2-a48e-b8a083d5548b" providerId="ADAL" clId="{F52BE2B9-E13C-437B-8BF5-6D64AB02B768}" dt="2026-03-06T14:59:23.707" v="149" actId="113"/>
          <ac:spMkLst>
            <pc:docMk/>
            <pc:sldMk cId="3735915953" sldId="275"/>
            <ac:spMk id="9" creationId="{2B499085-246E-E794-90DB-3CD883D59820}"/>
          </ac:spMkLst>
        </pc:spChg>
        <pc:graphicFrameChg chg="mod modGraphic">
          <ac:chgData name="Carl Cooper" userId="46762520-701e-43f2-a48e-b8a083d5548b" providerId="ADAL" clId="{F52BE2B9-E13C-437B-8BF5-6D64AB02B768}" dt="2026-03-06T14:57:07.295" v="145" actId="1076"/>
          <ac:graphicFrameMkLst>
            <pc:docMk/>
            <pc:sldMk cId="3735915953" sldId="275"/>
            <ac:graphicFrameMk id="110" creationId="{80095990-D811-0FB9-3206-F30182C00B00}"/>
          </ac:graphicFrameMkLst>
        </pc:graphicFrameChg>
      </pc:sldChg>
      <pc:sldChg chg="addSp modSp mod">
        <pc:chgData name="Carl Cooper" userId="46762520-701e-43f2-a48e-b8a083d5548b" providerId="ADAL" clId="{F52BE2B9-E13C-437B-8BF5-6D64AB02B768}" dt="2026-03-06T14:54:27.564" v="89" actId="20577"/>
        <pc:sldMkLst>
          <pc:docMk/>
          <pc:sldMk cId="3968603834" sldId="276"/>
        </pc:sldMkLst>
        <pc:spChg chg="add mod">
          <ac:chgData name="Carl Cooper" userId="46762520-701e-43f2-a48e-b8a083d5548b" providerId="ADAL" clId="{F52BE2B9-E13C-437B-8BF5-6D64AB02B768}" dt="2026-03-06T14:47:14.069" v="25" actId="255"/>
          <ac:spMkLst>
            <pc:docMk/>
            <pc:sldMk cId="3968603834" sldId="276"/>
            <ac:spMk id="6" creationId="{9359DB3A-EF5D-57EF-33D3-812999DF23A6}"/>
          </ac:spMkLst>
        </pc:spChg>
        <pc:graphicFrameChg chg="modGraphic">
          <ac:chgData name="Carl Cooper" userId="46762520-701e-43f2-a48e-b8a083d5548b" providerId="ADAL" clId="{F52BE2B9-E13C-437B-8BF5-6D64AB02B768}" dt="2026-03-06T14:54:27.564" v="89" actId="20577"/>
          <ac:graphicFrameMkLst>
            <pc:docMk/>
            <pc:sldMk cId="3968603834" sldId="276"/>
            <ac:graphicFrameMk id="110" creationId="{D24D0927-B39D-9378-BCE4-5060F86BAC4F}"/>
          </ac:graphicFrameMkLst>
        </pc:graphicFrameChg>
      </pc:sldChg>
      <pc:sldChg chg="addSp modSp mod">
        <pc:chgData name="Carl Cooper" userId="46762520-701e-43f2-a48e-b8a083d5548b" providerId="ADAL" clId="{F52BE2B9-E13C-437B-8BF5-6D64AB02B768}" dt="2026-03-06T14:58:30.480" v="147" actId="113"/>
        <pc:sldMkLst>
          <pc:docMk/>
          <pc:sldMk cId="742828497" sldId="277"/>
        </pc:sldMkLst>
        <pc:spChg chg="add mod">
          <ac:chgData name="Carl Cooper" userId="46762520-701e-43f2-a48e-b8a083d5548b" providerId="ADAL" clId="{F52BE2B9-E13C-437B-8BF5-6D64AB02B768}" dt="2026-03-06T14:58:30.480" v="147" actId="113"/>
          <ac:spMkLst>
            <pc:docMk/>
            <pc:sldMk cId="742828497" sldId="277"/>
            <ac:spMk id="2" creationId="{8473111B-7AD1-112D-5B85-0E0CF4F8A8E6}"/>
          </ac:spMkLst>
        </pc:spChg>
        <pc:graphicFrameChg chg="mod modGraphic">
          <ac:chgData name="Carl Cooper" userId="46762520-701e-43f2-a48e-b8a083d5548b" providerId="ADAL" clId="{F52BE2B9-E13C-437B-8BF5-6D64AB02B768}" dt="2026-03-06T14:55:16.558" v="114" actId="20577"/>
          <ac:graphicFrameMkLst>
            <pc:docMk/>
            <pc:sldMk cId="742828497" sldId="277"/>
            <ac:graphicFrameMk id="110" creationId="{CE9BC01A-D20A-0E01-BEE5-30528DE7E5F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74319CC1-E16D-401D-AD4D-3640D46BE401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2AE17481-0502-49D8-B2D4-2F4CF5A25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54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jpg"/><Relationship Id="rId15" Type="http://schemas.openxmlformats.org/officeDocument/2006/relationships/image" Target="../media/image14.jpe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jpeg"/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12" Type="http://schemas.openxmlformats.org/officeDocument/2006/relationships/image" Target="../media/image27.jpeg"/><Relationship Id="rId17" Type="http://schemas.openxmlformats.org/officeDocument/2006/relationships/image" Target="../media/image32.jpeg"/><Relationship Id="rId2" Type="http://schemas.openxmlformats.org/officeDocument/2006/relationships/image" Target="../media/image17.pn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png"/><Relationship Id="rId15" Type="http://schemas.openxmlformats.org/officeDocument/2006/relationships/image" Target="../media/image30.jpe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1.jpeg"/><Relationship Id="rId3" Type="http://schemas.openxmlformats.org/officeDocument/2006/relationships/image" Target="../media/image3.jpg"/><Relationship Id="rId7" Type="http://schemas.openxmlformats.org/officeDocument/2006/relationships/image" Target="../media/image36.jpg"/><Relationship Id="rId12" Type="http://schemas.openxmlformats.org/officeDocument/2006/relationships/image" Target="../media/image40.jpeg"/><Relationship Id="rId17" Type="http://schemas.openxmlformats.org/officeDocument/2006/relationships/image" Target="../media/image45.png"/><Relationship Id="rId2" Type="http://schemas.openxmlformats.org/officeDocument/2006/relationships/image" Target="../media/image33.pn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jpg"/><Relationship Id="rId15" Type="http://schemas.openxmlformats.org/officeDocument/2006/relationships/image" Target="../media/image43.jpeg"/><Relationship Id="rId10" Type="http://schemas.openxmlformats.org/officeDocument/2006/relationships/image" Target="../media/image38.jpeg"/><Relationship Id="rId4" Type="http://schemas.openxmlformats.org/officeDocument/2006/relationships/image" Target="../media/image5.jp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B35DF-9131-DFAD-DE19-C5BCCB49B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DF31076-C574-B5EA-B8C2-12CB58E69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  <p:graphicFrame>
        <p:nvGraphicFramePr>
          <p:cNvPr id="110" name="Table 109">
            <a:extLst>
              <a:ext uri="{FF2B5EF4-FFF2-40B4-BE49-F238E27FC236}">
                <a16:creationId xmlns:a16="http://schemas.microsoft.com/office/drawing/2014/main" id="{80095990-D811-0FB9-3206-F30182C00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84411"/>
              </p:ext>
            </p:extLst>
          </p:nvPr>
        </p:nvGraphicFramePr>
        <p:xfrm>
          <a:off x="655093" y="1564162"/>
          <a:ext cx="12420000" cy="7020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230">
                  <a:extLst>
                    <a:ext uri="{9D8B030D-6E8A-4147-A177-3AD203B41FA5}">
                      <a16:colId xmlns:a16="http://schemas.microsoft.com/office/drawing/2014/main" val="2110052291"/>
                    </a:ext>
                  </a:extLst>
                </a:gridCol>
                <a:gridCol w="2273154">
                  <a:extLst>
                    <a:ext uri="{9D8B030D-6E8A-4147-A177-3AD203B41FA5}">
                      <a16:colId xmlns:a16="http://schemas.microsoft.com/office/drawing/2014/main" val="1257960483"/>
                    </a:ext>
                  </a:extLst>
                </a:gridCol>
                <a:gridCol w="2273154">
                  <a:extLst>
                    <a:ext uri="{9D8B030D-6E8A-4147-A177-3AD203B41FA5}">
                      <a16:colId xmlns:a16="http://schemas.microsoft.com/office/drawing/2014/main" val="3704868386"/>
                    </a:ext>
                  </a:extLst>
                </a:gridCol>
                <a:gridCol w="2273154">
                  <a:extLst>
                    <a:ext uri="{9D8B030D-6E8A-4147-A177-3AD203B41FA5}">
                      <a16:colId xmlns:a16="http://schemas.microsoft.com/office/drawing/2014/main" val="4092775209"/>
                    </a:ext>
                  </a:extLst>
                </a:gridCol>
                <a:gridCol w="2273154">
                  <a:extLst>
                    <a:ext uri="{9D8B030D-6E8A-4147-A177-3AD203B41FA5}">
                      <a16:colId xmlns:a16="http://schemas.microsoft.com/office/drawing/2014/main" val="2833176240"/>
                    </a:ext>
                  </a:extLst>
                </a:gridCol>
                <a:gridCol w="2273154">
                  <a:extLst>
                    <a:ext uri="{9D8B030D-6E8A-4147-A177-3AD203B41FA5}">
                      <a16:colId xmlns:a16="http://schemas.microsoft.com/office/drawing/2014/main" val="2375869498"/>
                    </a:ext>
                  </a:extLst>
                </a:gridCol>
              </a:tblGrid>
              <a:tr h="560176">
                <a:tc>
                  <a:txBody>
                    <a:bodyPr/>
                    <a:lstStyle/>
                    <a:p>
                      <a:pPr algn="ctr"/>
                      <a:endParaRPr lang="en-GB" sz="2100" b="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Barlow Condensed Bold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C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MONDAY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TUESDAY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WEDNESDAY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THURSDAY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FRIDAY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604415"/>
                  </a:ext>
                </a:extLst>
              </a:tr>
              <a:tr h="215327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Barlow Condensed Bold" panose="020B0604020202020204" charset="0"/>
                        </a:rPr>
                        <a:t>OPTION 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nva Sans Bold" panose="020B0604020202020204" charset="0"/>
                        </a:rPr>
                        <a:t>Macaroni Cheese</a:t>
                      </a:r>
                    </a:p>
                    <a:p>
                      <a:pPr algn="ctr">
                        <a:lnSpc>
                          <a:spcPts val="196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latin typeface="Canva Sans Bold" panose="020B060402020202020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 Pork </a:t>
                      </a: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Sausage Roll with Potato Wedges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Roast Chicken, Stuffing, Roast Potatoes &amp; Gravy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Beef Spaghetti Bolognaise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Fish Fingers with Chips &amp; Ketchup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949154"/>
                  </a:ext>
                </a:extLst>
              </a:tr>
              <a:tr h="21532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Barlow Condensed Bold" panose="020B0604020202020204" charset="0"/>
                        </a:rPr>
                        <a:t>OPTION 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Coconut Curry and Rice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Mild Mexican Vegan Chilli </a:t>
                      </a: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with Rice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Roast Quorn, Roast Potatoes &amp; Gravy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noProof="0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Smokey Bean Burger with </a:t>
                      </a:r>
                      <a:r>
                        <a:rPr lang="en-US" sz="1200" b="0" i="0" u="none" strike="noStrike" noProof="0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Wedges &amp; Tomato Sauce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Cheese &amp; Bean Pasty with Chips &amp; Tomato Ketchup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764832"/>
                  </a:ext>
                </a:extLst>
              </a:tr>
              <a:tr h="21532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Condensed Bold" panose="020B0604020202020204" charset="0"/>
                          <a:ea typeface="+mn-ea"/>
                          <a:cs typeface="+mn-cs"/>
                        </a:rPr>
                        <a:t>DESSERT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Banana Mousse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Orange Drizzle Cake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Fruit Platter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Apple Flapjack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 panose="020B0604020202020204" charset="0"/>
                          <a:ea typeface="+mn-ea"/>
                          <a:cs typeface="+mn-cs"/>
                        </a:rPr>
                        <a:t>Jelly with Mandarins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234578"/>
                  </a:ext>
                </a:extLst>
              </a:tr>
            </a:tbl>
          </a:graphicData>
        </a:graphic>
      </p:graphicFrame>
      <p:sp>
        <p:nvSpPr>
          <p:cNvPr id="79" name="TextBox 79">
            <a:extLst>
              <a:ext uri="{FF2B5EF4-FFF2-40B4-BE49-F238E27FC236}">
                <a16:creationId xmlns:a16="http://schemas.microsoft.com/office/drawing/2014/main" id="{34E1B477-288F-61F9-615F-6B6B5AD47173}"/>
              </a:ext>
            </a:extLst>
          </p:cNvPr>
          <p:cNvSpPr txBox="1"/>
          <p:nvPr/>
        </p:nvSpPr>
        <p:spPr>
          <a:xfrm>
            <a:off x="4973734" y="163850"/>
            <a:ext cx="3768532" cy="1109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  <a:spcBef>
                <a:spcPct val="0"/>
              </a:spcBef>
            </a:pPr>
            <a:r>
              <a:rPr lang="en-US" sz="6900" spc="-103">
                <a:solidFill>
                  <a:schemeClr val="bg1"/>
                </a:solidFill>
                <a:latin typeface="Barlow Condensed Bold"/>
              </a:rPr>
              <a:t>WEEK ONE</a:t>
            </a:r>
          </a:p>
        </p:txBody>
      </p:sp>
      <p:pic>
        <p:nvPicPr>
          <p:cNvPr id="8" name="object 15" descr="A plate of food on a wood surface  Description automatically generated">
            <a:extLst>
              <a:ext uri="{FF2B5EF4-FFF2-40B4-BE49-F238E27FC236}">
                <a16:creationId xmlns:a16="http://schemas.microsoft.com/office/drawing/2014/main" id="{2BDB330A-DFA9-E88C-EFF4-3CD8D726AEA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6633" y="4820836"/>
            <a:ext cx="1587323" cy="1496194"/>
          </a:xfrm>
          <a:prstGeom prst="rect">
            <a:avLst/>
          </a:prstGeom>
        </p:spPr>
      </p:pic>
      <p:pic>
        <p:nvPicPr>
          <p:cNvPr id="10" name="object 13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F209EAD7-FB11-F2CC-829E-5D9F4778A68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61254" y="2743060"/>
            <a:ext cx="1526210" cy="1436560"/>
          </a:xfrm>
          <a:prstGeom prst="rect">
            <a:avLst/>
          </a:prstGeom>
        </p:spPr>
      </p:pic>
      <p:pic>
        <p:nvPicPr>
          <p:cNvPr id="13" name="object 28">
            <a:extLst>
              <a:ext uri="{FF2B5EF4-FFF2-40B4-BE49-F238E27FC236}">
                <a16:creationId xmlns:a16="http://schemas.microsoft.com/office/drawing/2014/main" id="{05844326-B658-0F33-0997-3DD6CF6C344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87466" y="2804375"/>
            <a:ext cx="1347711" cy="1375245"/>
          </a:xfrm>
          <a:prstGeom prst="rect">
            <a:avLst/>
          </a:prstGeom>
        </p:spPr>
      </p:pic>
      <p:pic>
        <p:nvPicPr>
          <p:cNvPr id="15" name="object 2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63CD2180-98DA-DB7D-7D3F-8C4EF3D2507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53853" y="2725488"/>
            <a:ext cx="1526210" cy="1454132"/>
          </a:xfrm>
          <a:prstGeom prst="rect">
            <a:avLst/>
          </a:prstGeom>
        </p:spPr>
      </p:pic>
      <p:pic>
        <p:nvPicPr>
          <p:cNvPr id="6" name="Picture 2" descr="A plate of food on a wood surface&#10;&#10;Description automatically generated">
            <a:extLst>
              <a:ext uri="{FF2B5EF4-FFF2-40B4-BE49-F238E27FC236}">
                <a16:creationId xmlns:a16="http://schemas.microsoft.com/office/drawing/2014/main" id="{110DEF43-9E6B-8861-98DB-82B7C7AD1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43252" y="2711550"/>
            <a:ext cx="1409928" cy="1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499F17-7260-29BA-DD0E-3D9F4E5AA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895" y="4777069"/>
            <a:ext cx="1616445" cy="1539961"/>
          </a:xfrm>
          <a:prstGeom prst="rect">
            <a:avLst/>
          </a:prstGeom>
        </p:spPr>
      </p:pic>
      <p:pic>
        <p:nvPicPr>
          <p:cNvPr id="19" name="object 12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EBA19234-C430-5B72-BCAD-636E948E0E21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06279" y="4880470"/>
            <a:ext cx="1533335" cy="1436560"/>
          </a:xfrm>
          <a:prstGeom prst="rect">
            <a:avLst/>
          </a:prstGeom>
        </p:spPr>
      </p:pic>
      <p:pic>
        <p:nvPicPr>
          <p:cNvPr id="21" name="object 24" descr="A plate of spaghetti and vegetables  Description automatically generated with low confidence">
            <a:extLst>
              <a:ext uri="{FF2B5EF4-FFF2-40B4-BE49-F238E27FC236}">
                <a16:creationId xmlns:a16="http://schemas.microsoft.com/office/drawing/2014/main" id="{2CD15B4A-83AD-8F18-C8FD-D2086E52C4A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837397" y="2725488"/>
            <a:ext cx="1466523" cy="14541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B6B1EE-4DF4-29F0-30F9-D5F9CB73A5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553" y="4880469"/>
            <a:ext cx="1489450" cy="14365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F4D52E8-0F49-CE54-622C-1F3801599B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64941" y="5008783"/>
            <a:ext cx="1375078" cy="13082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B5FC09-07C5-34E5-AB84-CE8CD7D3ED1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6" t="5049" r="12007"/>
          <a:stretch>
            <a:fillRect/>
          </a:stretch>
        </p:blipFill>
        <p:spPr>
          <a:xfrm>
            <a:off x="2220946" y="6926651"/>
            <a:ext cx="1524651" cy="137805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C3C1BAB-75C3-465C-5D31-E4F339C656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1" r="13071" b="10581"/>
          <a:stretch>
            <a:fillRect/>
          </a:stretch>
        </p:blipFill>
        <p:spPr>
          <a:xfrm flipH="1">
            <a:off x="4469042" y="6866283"/>
            <a:ext cx="1459030" cy="143842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B40422C-D3BE-D8D4-F352-5BFC94FA67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1" t="10632" r="8702" b="9569"/>
          <a:stretch>
            <a:fillRect/>
          </a:stretch>
        </p:blipFill>
        <p:spPr>
          <a:xfrm>
            <a:off x="8954710" y="6858143"/>
            <a:ext cx="1433008" cy="144656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7B5081C-87E6-ACD1-F20E-5DF7A51E2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t="23615" r="11349" b="20327"/>
          <a:stretch>
            <a:fillRect/>
          </a:stretch>
        </p:blipFill>
        <p:spPr bwMode="auto">
          <a:xfrm>
            <a:off x="11202805" y="6858143"/>
            <a:ext cx="1431068" cy="144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3F339E-1A51-98F7-8F84-40D66BD9E3EC}"/>
              </a:ext>
            </a:extLst>
          </p:cNvPr>
          <p:cNvSpPr txBox="1"/>
          <p:nvPr/>
        </p:nvSpPr>
        <p:spPr>
          <a:xfrm>
            <a:off x="1713590" y="8549718"/>
            <a:ext cx="575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Barlow Condensed Bold" panose="020B0604020202020204" charset="0"/>
              </a:rPr>
              <a:t>*VEGETABLES AND SIDES MAY DIFFER THAN THOSE SHOWN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506D1AA-5C51-B966-237E-24535EBA7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995087"/>
              </p:ext>
            </p:extLst>
          </p:nvPr>
        </p:nvGraphicFramePr>
        <p:xfrm>
          <a:off x="655093" y="1564161"/>
          <a:ext cx="1058496" cy="551241"/>
        </p:xfrm>
        <a:graphic>
          <a:graphicData uri="http://schemas.openxmlformats.org/drawingml/2006/table">
            <a:tbl>
              <a:tblPr/>
              <a:tblGrid>
                <a:gridCol w="1058496">
                  <a:extLst>
                    <a:ext uri="{9D8B030D-6E8A-4147-A177-3AD203B41FA5}">
                      <a16:colId xmlns:a16="http://schemas.microsoft.com/office/drawing/2014/main" val="1444009039"/>
                    </a:ext>
                  </a:extLst>
                </a:gridCol>
              </a:tblGrid>
              <a:tr h="55124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887866"/>
                  </a:ext>
                </a:extLst>
              </a:tr>
            </a:tbl>
          </a:graphicData>
        </a:graphic>
      </p:graphicFrame>
      <p:pic>
        <p:nvPicPr>
          <p:cNvPr id="7" name="Picture 2" descr="A picture containing plate, table, food, coffee&#10;&#10;Description automatically generated">
            <a:extLst>
              <a:ext uri="{FF2B5EF4-FFF2-40B4-BE49-F238E27FC236}">
                <a16:creationId xmlns:a16="http://schemas.microsoft.com/office/drawing/2014/main" id="{086613AE-7C64-A727-86CE-A412EB9E21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0" b="7998"/>
          <a:stretch>
            <a:fillRect/>
          </a:stretch>
        </p:blipFill>
        <p:spPr bwMode="auto">
          <a:xfrm>
            <a:off x="6674723" y="6896466"/>
            <a:ext cx="1533336" cy="14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499085-246E-E794-90DB-3CD883D59820}"/>
              </a:ext>
            </a:extLst>
          </p:cNvPr>
          <p:cNvSpPr txBox="1"/>
          <p:nvPr/>
        </p:nvSpPr>
        <p:spPr>
          <a:xfrm>
            <a:off x="9048307" y="46965"/>
            <a:ext cx="1137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April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September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September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r>
              <a:rPr kumimoji="0" lang="en-GB" sz="11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October</a:t>
            </a:r>
          </a:p>
        </p:txBody>
      </p:sp>
    </p:spTree>
    <p:extLst>
      <p:ext uri="{BB962C8B-B14F-4D97-AF65-F5344CB8AC3E}">
        <p14:creationId xmlns:p14="http://schemas.microsoft.com/office/powerpoint/2010/main" val="373591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F3B5B-CB82-C9FB-38DE-A371045A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4D9D59-15F9-F264-84BB-7A5D5B2E2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  <p:graphicFrame>
        <p:nvGraphicFramePr>
          <p:cNvPr id="110" name="Table 109">
            <a:extLst>
              <a:ext uri="{FF2B5EF4-FFF2-40B4-BE49-F238E27FC236}">
                <a16:creationId xmlns:a16="http://schemas.microsoft.com/office/drawing/2014/main" id="{D24D0927-B39D-9378-BCE4-5060F86BA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473885"/>
              </p:ext>
            </p:extLst>
          </p:nvPr>
        </p:nvGraphicFramePr>
        <p:xfrm>
          <a:off x="597756" y="1512813"/>
          <a:ext cx="12412800" cy="7306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800">
                  <a:extLst>
                    <a:ext uri="{9D8B030D-6E8A-4147-A177-3AD203B41FA5}">
                      <a16:colId xmlns:a16="http://schemas.microsoft.com/office/drawing/2014/main" val="1917157706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1257960483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3704868386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4092775209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2833176240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2375869498"/>
                    </a:ext>
                  </a:extLst>
                </a:gridCol>
              </a:tblGrid>
              <a:tr h="607572">
                <a:tc>
                  <a:txBody>
                    <a:bodyPr/>
                    <a:lstStyle/>
                    <a:p>
                      <a:pPr algn="ctr"/>
                      <a:endParaRPr lang="en-GB" sz="2100" b="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Barlow Condensed Bold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MONDAY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TUESDAY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>
                          <a:solidFill>
                            <a:schemeClr val="bg1"/>
                          </a:solidFill>
                          <a:latin typeface="Barlow Condensed Bold"/>
                        </a:rPr>
                        <a:t>WEDNESDAY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THURSDAY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>
                          <a:solidFill>
                            <a:schemeClr val="bg1"/>
                          </a:solidFill>
                          <a:latin typeface="Barlow Condensed Bold"/>
                        </a:rPr>
                        <a:t>FRIDAY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604415"/>
                  </a:ext>
                </a:extLst>
              </a:tr>
              <a:tr h="223310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Barlow Condensed Bold" panose="020B0604020202020204" charset="0"/>
                        </a:rPr>
                        <a:t>OPTION 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nva Sans Bold"/>
                        </a:rPr>
                        <a:t>Cheese &amp; Tomato Pizza with Mixed Summer Salad </a:t>
                      </a:r>
                    </a:p>
                    <a:p>
                      <a:pPr algn="ctr">
                        <a:lnSpc>
                          <a:spcPts val="196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latin typeface="Canva San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Beef Chilli with Rice &amp; Sweetcorn &amp; Cucumber Salsa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Chicken Sausage, Roast Potatoes &amp; Gravy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Greek Chicken Pitta with Herby Rice &amp; Tzatziki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Battered Fish with Chips &amp; Tomato Ketchup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949154"/>
                  </a:ext>
                </a:extLst>
              </a:tr>
              <a:tr h="223310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Barlow Condensed Bold" panose="020B0604020202020204" charset="0"/>
                        </a:rPr>
                        <a:t>OPTION 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Lentil and Sweet Potato Curry with Rice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Spaghetti &amp; Vegan Plant balls in a Tomato Sauce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Vegetarian Wellington, Roast Potatoes &amp; Gravy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Spinach &amp; Cheese Whirl with Herby Rice &amp; Tzatziki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Cheesy Broccoli Frittata with Chips &amp; Tomato Ketchup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764832"/>
                  </a:ext>
                </a:extLst>
              </a:tr>
              <a:tr h="223310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Condensed Bold" panose="020B0604020202020204" charset="0"/>
                          <a:ea typeface="+mn-ea"/>
                          <a:cs typeface="+mn-cs"/>
                        </a:rPr>
                        <a:t>DESSERT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Iced Vanilla Sponge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Peaches &amp; Ice Cream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Freshly Chopped Fruit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Jam &amp; Coconut Sponge with Custard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Oaty Cookie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234578"/>
                  </a:ext>
                </a:extLst>
              </a:tr>
            </a:tbl>
          </a:graphicData>
        </a:graphic>
      </p:graphicFrame>
      <p:sp>
        <p:nvSpPr>
          <p:cNvPr id="79" name="TextBox 79">
            <a:extLst>
              <a:ext uri="{FF2B5EF4-FFF2-40B4-BE49-F238E27FC236}">
                <a16:creationId xmlns:a16="http://schemas.microsoft.com/office/drawing/2014/main" id="{0697AA00-68C8-DC66-866C-509EA52E549E}"/>
              </a:ext>
            </a:extLst>
          </p:cNvPr>
          <p:cNvSpPr txBox="1"/>
          <p:nvPr/>
        </p:nvSpPr>
        <p:spPr>
          <a:xfrm>
            <a:off x="4973734" y="163850"/>
            <a:ext cx="3768532" cy="1109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  <a:spcBef>
                <a:spcPct val="0"/>
              </a:spcBef>
            </a:pPr>
            <a:r>
              <a:rPr lang="en-US" sz="6900" spc="-103">
                <a:solidFill>
                  <a:schemeClr val="bg1"/>
                </a:solidFill>
                <a:latin typeface="Barlow Condensed Bold"/>
              </a:rPr>
              <a:t>WEEK TWO</a:t>
            </a:r>
          </a:p>
        </p:txBody>
      </p:sp>
      <p:pic>
        <p:nvPicPr>
          <p:cNvPr id="11" name="object 30" descr="A plate of food on a wood table  Description automatically generated">
            <a:extLst>
              <a:ext uri="{FF2B5EF4-FFF2-40B4-BE49-F238E27FC236}">
                <a16:creationId xmlns:a16="http://schemas.microsoft.com/office/drawing/2014/main" id="{E2103853-42EC-8515-80BB-CDDD8E4954F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6847" y="5057793"/>
            <a:ext cx="1435647" cy="1410198"/>
          </a:xfrm>
          <a:prstGeom prst="rect">
            <a:avLst/>
          </a:prstGeom>
        </p:spPr>
      </p:pic>
      <p:pic>
        <p:nvPicPr>
          <p:cNvPr id="14" name="object 29">
            <a:extLst>
              <a:ext uri="{FF2B5EF4-FFF2-40B4-BE49-F238E27FC236}">
                <a16:creationId xmlns:a16="http://schemas.microsoft.com/office/drawing/2014/main" id="{598481C1-4F91-5B81-934A-94921808888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8984363" y="2884931"/>
            <a:ext cx="1326072" cy="1350120"/>
          </a:xfrm>
          <a:prstGeom prst="rect">
            <a:avLst/>
          </a:prstGeom>
        </p:spPr>
      </p:pic>
      <p:pic>
        <p:nvPicPr>
          <p:cNvPr id="15" name="Picture 14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7EDEB9E6-CB36-74B9-9F62-5D1F98222B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8" b="8700"/>
          <a:stretch>
            <a:fillRect/>
          </a:stretch>
        </p:blipFill>
        <p:spPr>
          <a:xfrm>
            <a:off x="4379675" y="5016273"/>
            <a:ext cx="1435647" cy="1412615"/>
          </a:xfrm>
          <a:prstGeom prst="rect">
            <a:avLst/>
          </a:prstGeom>
        </p:spPr>
      </p:pic>
      <p:pic>
        <p:nvPicPr>
          <p:cNvPr id="16" name="Picture 15" descr="A plate of food with a side of salad&#10;&#10;AI-generated content may be incorrect.">
            <a:extLst>
              <a:ext uri="{FF2B5EF4-FFF2-40B4-BE49-F238E27FC236}">
                <a16:creationId xmlns:a16="http://schemas.microsoft.com/office/drawing/2014/main" id="{4F7A7F99-5D37-7234-D10D-53B101E031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3" b="6133"/>
          <a:stretch>
            <a:fillRect/>
          </a:stretch>
        </p:blipFill>
        <p:spPr>
          <a:xfrm>
            <a:off x="11273341" y="5132662"/>
            <a:ext cx="1122753" cy="133532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E535C97-E8EC-D448-64EE-43135139AC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"/>
          <a:stretch>
            <a:fillRect/>
          </a:stretch>
        </p:blipFill>
        <p:spPr>
          <a:xfrm>
            <a:off x="8989829" y="5027294"/>
            <a:ext cx="1410528" cy="14671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EA468D-12ED-D0D8-E673-61DF593CF0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4" b="12889"/>
          <a:stretch>
            <a:fillRect/>
          </a:stretch>
        </p:blipFill>
        <p:spPr>
          <a:xfrm>
            <a:off x="2087665" y="2834409"/>
            <a:ext cx="1414010" cy="141019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DAA099-2DD9-F388-DDC7-F067DA2D64F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13749" y="2907158"/>
            <a:ext cx="1515093" cy="13783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08ED4C2-04A8-9F77-553C-8962084BA29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33" y="2940812"/>
            <a:ext cx="1326073" cy="13260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6B8347-014D-0653-052A-250E0FA3BFA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123" y="4978860"/>
            <a:ext cx="1515092" cy="156398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C83B376-BFB5-1D21-CD7D-2EB44B462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5096" r="12194" b="9373"/>
          <a:stretch>
            <a:fillRect/>
          </a:stretch>
        </p:blipFill>
        <p:spPr>
          <a:xfrm rot="10800000">
            <a:off x="11186748" y="2835557"/>
            <a:ext cx="1401407" cy="14169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98E3E3A-E20B-E344-E5B7-7D30A2FD5D0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" t="23373" r="4653" b="10814"/>
          <a:stretch>
            <a:fillRect/>
          </a:stretch>
        </p:blipFill>
        <p:spPr>
          <a:xfrm>
            <a:off x="4296139" y="7131525"/>
            <a:ext cx="1519183" cy="147688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3B41B0-5007-7C3F-7330-A62044271E8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6" r="6174" b="3273"/>
          <a:stretch>
            <a:fillRect/>
          </a:stretch>
        </p:blipFill>
        <p:spPr>
          <a:xfrm>
            <a:off x="8885262" y="7140539"/>
            <a:ext cx="1458251" cy="145885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53A55DE-5470-194B-A5B4-C1639A9FD06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12382" r="6394" b="14030"/>
          <a:stretch>
            <a:fillRect/>
          </a:stretch>
        </p:blipFill>
        <p:spPr>
          <a:xfrm>
            <a:off x="2044314" y="7128297"/>
            <a:ext cx="1500713" cy="148334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5BB0EA0-B888-7AC8-95BB-28E4079E975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17694" r="10134" b="5411"/>
          <a:stretch>
            <a:fillRect/>
          </a:stretch>
        </p:blipFill>
        <p:spPr>
          <a:xfrm>
            <a:off x="11068972" y="7116541"/>
            <a:ext cx="1530652" cy="15068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2FBA41-896B-CCC6-6D20-2956DC25A9B1}"/>
              </a:ext>
            </a:extLst>
          </p:cNvPr>
          <p:cNvSpPr txBox="1"/>
          <p:nvPr/>
        </p:nvSpPr>
        <p:spPr>
          <a:xfrm>
            <a:off x="1720161" y="8775508"/>
            <a:ext cx="575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Barlow Condensed Bold" panose="020B0604020202020204" charset="0"/>
              </a:rPr>
              <a:t>*VEGETABLES AND SIDES MAY DIFFER THAN THOSE SHOWN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E37704-959A-8442-5F62-29E61FA9974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" t="10216" r="3170" b="9386"/>
          <a:stretch>
            <a:fillRect/>
          </a:stretch>
        </p:blipFill>
        <p:spPr>
          <a:xfrm>
            <a:off x="6580825" y="7128297"/>
            <a:ext cx="1489011" cy="14833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59DB3A-EF5D-57EF-33D3-812999DF23A6}"/>
              </a:ext>
            </a:extLst>
          </p:cNvPr>
          <p:cNvSpPr txBox="1"/>
          <p:nvPr/>
        </p:nvSpPr>
        <p:spPr>
          <a:xfrm>
            <a:off x="8989829" y="163850"/>
            <a:ext cx="2283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</a:t>
            </a:r>
            <a:r>
              <a:rPr lang="en-GB" sz="1200" baseline="30000" dirty="0"/>
              <a:t>th</a:t>
            </a:r>
            <a:r>
              <a:rPr lang="en-GB" sz="1200" dirty="0"/>
              <a:t> April</a:t>
            </a:r>
          </a:p>
          <a:p>
            <a:r>
              <a:rPr lang="en-GB" sz="1200" dirty="0"/>
              <a:t>11</a:t>
            </a:r>
            <a:r>
              <a:rPr lang="en-GB" sz="1200" baseline="30000" dirty="0"/>
              <a:t>th</a:t>
            </a:r>
            <a:r>
              <a:rPr lang="en-GB" sz="1200" dirty="0"/>
              <a:t> May</a:t>
            </a:r>
          </a:p>
          <a:p>
            <a:r>
              <a:rPr lang="en-GB" sz="1200" dirty="0"/>
              <a:t>8</a:t>
            </a:r>
            <a:r>
              <a:rPr lang="en-GB" sz="1200" baseline="30000" dirty="0"/>
              <a:t>th</a:t>
            </a:r>
            <a:r>
              <a:rPr lang="en-GB" sz="1200" dirty="0"/>
              <a:t> June</a:t>
            </a:r>
          </a:p>
          <a:p>
            <a:r>
              <a:rPr lang="en-GB" sz="1200" dirty="0"/>
              <a:t>29</a:t>
            </a:r>
            <a:r>
              <a:rPr lang="en-GB" sz="1200" baseline="30000" dirty="0"/>
              <a:t>th</a:t>
            </a:r>
            <a:r>
              <a:rPr lang="en-GB" sz="1200" dirty="0"/>
              <a:t> June</a:t>
            </a:r>
          </a:p>
          <a:p>
            <a:r>
              <a:rPr lang="en-GB" sz="1200" dirty="0"/>
              <a:t>20</a:t>
            </a:r>
            <a:r>
              <a:rPr lang="en-GB" sz="1200" baseline="30000" dirty="0"/>
              <a:t>th</a:t>
            </a:r>
            <a:r>
              <a:rPr lang="en-GB" sz="1200" dirty="0"/>
              <a:t> July</a:t>
            </a:r>
          </a:p>
          <a:p>
            <a:r>
              <a:rPr lang="en-GB" sz="1200" dirty="0"/>
              <a:t>14</a:t>
            </a:r>
            <a:r>
              <a:rPr lang="en-GB" sz="1200" baseline="30000" dirty="0"/>
              <a:t>th</a:t>
            </a:r>
            <a:r>
              <a:rPr lang="en-GB" sz="1200" dirty="0"/>
              <a:t> September</a:t>
            </a:r>
          </a:p>
          <a:p>
            <a:r>
              <a:rPr lang="en-GB" sz="1200" dirty="0"/>
              <a:t>5</a:t>
            </a:r>
            <a:r>
              <a:rPr lang="en-GB" sz="1200" baseline="30000" dirty="0"/>
              <a:t>th</a:t>
            </a:r>
            <a:r>
              <a:rPr lang="en-GB" sz="1200" dirty="0"/>
              <a:t> October</a:t>
            </a:r>
          </a:p>
        </p:txBody>
      </p:sp>
    </p:spTree>
    <p:extLst>
      <p:ext uri="{BB962C8B-B14F-4D97-AF65-F5344CB8AC3E}">
        <p14:creationId xmlns:p14="http://schemas.microsoft.com/office/powerpoint/2010/main" val="3968603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30F95-1E79-6422-566D-B4825DCAE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8441F3-8D78-F33E-F7E0-45AECF0E1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  <p:graphicFrame>
        <p:nvGraphicFramePr>
          <p:cNvPr id="110" name="Table 109">
            <a:extLst>
              <a:ext uri="{FF2B5EF4-FFF2-40B4-BE49-F238E27FC236}">
                <a16:creationId xmlns:a16="http://schemas.microsoft.com/office/drawing/2014/main" id="{CE9BC01A-D20A-0E01-BEE5-30528DE7E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484521"/>
              </p:ext>
            </p:extLst>
          </p:nvPr>
        </p:nvGraphicFramePr>
        <p:xfrm>
          <a:off x="670619" y="1564162"/>
          <a:ext cx="12412800" cy="7044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800">
                  <a:extLst>
                    <a:ext uri="{9D8B030D-6E8A-4147-A177-3AD203B41FA5}">
                      <a16:colId xmlns:a16="http://schemas.microsoft.com/office/drawing/2014/main" val="3366165813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1257960483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3704868386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4092775209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2833176240"/>
                    </a:ext>
                  </a:extLst>
                </a:gridCol>
                <a:gridCol w="2271600">
                  <a:extLst>
                    <a:ext uri="{9D8B030D-6E8A-4147-A177-3AD203B41FA5}">
                      <a16:colId xmlns:a16="http://schemas.microsoft.com/office/drawing/2014/main" val="2375869498"/>
                    </a:ext>
                  </a:extLst>
                </a:gridCol>
              </a:tblGrid>
              <a:tr h="520183">
                <a:tc>
                  <a:txBody>
                    <a:bodyPr/>
                    <a:lstStyle/>
                    <a:p>
                      <a:pPr algn="ctr"/>
                      <a:endParaRPr lang="en-GB" sz="2100" b="0" dirty="0">
                        <a:solidFill>
                          <a:schemeClr val="bg1"/>
                        </a:solidFill>
                        <a:latin typeface="Barlow Condensed Bold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 dirty="0">
                          <a:solidFill>
                            <a:schemeClr val="bg1"/>
                          </a:solidFill>
                          <a:latin typeface="Barlow Condensed Bold"/>
                        </a:rPr>
                        <a:t>MONDAY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>
                          <a:solidFill>
                            <a:schemeClr val="bg1"/>
                          </a:solidFill>
                          <a:latin typeface="Barlow Condensed Bold"/>
                        </a:rPr>
                        <a:t>TUESDAY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>
                          <a:solidFill>
                            <a:schemeClr val="bg1"/>
                          </a:solidFill>
                          <a:latin typeface="Barlow Condensed Bold"/>
                        </a:rPr>
                        <a:t>WEDNESDAY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>
                          <a:solidFill>
                            <a:schemeClr val="bg1"/>
                          </a:solidFill>
                          <a:latin typeface="Barlow Condensed Bold"/>
                        </a:rPr>
                        <a:t>THURSDAY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b="0">
                          <a:solidFill>
                            <a:schemeClr val="bg1"/>
                          </a:solidFill>
                          <a:latin typeface="Barlow Condensed Bold"/>
                        </a:rPr>
                        <a:t>FRIDAY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604415"/>
                  </a:ext>
                </a:extLst>
              </a:tr>
              <a:tr h="1997168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Barlow Condensed Bold" panose="020B0604020202020204" charset="0"/>
                        </a:rPr>
                        <a:t>OPTION 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nva Sans Bold"/>
                        </a:rPr>
                        <a:t>Tomato Pasta</a:t>
                      </a:r>
                    </a:p>
                    <a:p>
                      <a:pPr algn="ctr">
                        <a:lnSpc>
                          <a:spcPts val="196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latin typeface="Canva San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noProof="0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Beef Burger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noProof="0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with Potato Wedges &amp; Rainbow Slaw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Roast Chicken, Mashed Potatoes &amp; Gravy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Chef Shilpa’s Chicken Korma with Rice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Fish Fingers with Chips &amp; Tomato Ketchup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949154"/>
                  </a:ext>
                </a:extLst>
              </a:tr>
              <a:tr h="219687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Barlow Condensed Bold" panose="020B0604020202020204" charset="0"/>
                        </a:rPr>
                        <a:t>OPTION 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Chinese Vegetable Noodles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Mexican Bean Roll with New Potatoes &amp; Rainbow Slaw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Vegetable Loaf, Mashed Potatoes &amp; Gravy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nva Sans Bold" panose="020B0604020202020204" charset="0"/>
                        </a:rPr>
                        <a:t>All Day Vegetarian Breakfast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anva Sans Bold" panose="020B0604020202020204" charset="0"/>
                        </a:rPr>
                        <a:t>Cowboy Vegan Sausage and Bean Hotpot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764832"/>
                  </a:ext>
                </a:extLst>
              </a:tr>
              <a:tr h="219687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Condensed Bold" panose="020B0604020202020204" charset="0"/>
                          <a:ea typeface="+mn-ea"/>
                          <a:cs typeface="+mn-cs"/>
                        </a:rPr>
                        <a:t>DESSERT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Canva Sans Bold" panose="020B0604020202020204" charset="0"/>
                        </a:rPr>
                        <a:t>Pineapple Upside Down Cake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nva Sans Bold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Cheese &amp; Crackers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Fruit Medley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Strawberry &amp; Apple Crumble with Custard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nva Sans Bold"/>
                          <a:ea typeface="+mn-ea"/>
                          <a:cs typeface="+mn-cs"/>
                        </a:rPr>
                        <a:t>Vanilla Shortbread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234578"/>
                  </a:ext>
                </a:extLst>
              </a:tr>
            </a:tbl>
          </a:graphicData>
        </a:graphic>
      </p:graphicFrame>
      <p:sp>
        <p:nvSpPr>
          <p:cNvPr id="79" name="TextBox 79">
            <a:extLst>
              <a:ext uri="{FF2B5EF4-FFF2-40B4-BE49-F238E27FC236}">
                <a16:creationId xmlns:a16="http://schemas.microsoft.com/office/drawing/2014/main" id="{520B45B0-0207-FB78-84E3-A7E08FBA7961}"/>
              </a:ext>
            </a:extLst>
          </p:cNvPr>
          <p:cNvSpPr txBox="1"/>
          <p:nvPr/>
        </p:nvSpPr>
        <p:spPr>
          <a:xfrm>
            <a:off x="4973734" y="163850"/>
            <a:ext cx="4002626" cy="1109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  <a:spcBef>
                <a:spcPct val="0"/>
              </a:spcBef>
            </a:pPr>
            <a:r>
              <a:rPr lang="en-US" sz="6900" spc="-103">
                <a:solidFill>
                  <a:schemeClr val="bg1"/>
                </a:solidFill>
                <a:latin typeface="Barlow Condensed Bold"/>
              </a:rPr>
              <a:t>WEEK THREE</a:t>
            </a:r>
          </a:p>
        </p:txBody>
      </p:sp>
      <p:pic>
        <p:nvPicPr>
          <p:cNvPr id="4" name="object 13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C2FC45B6-C2A3-B97A-3065-E5F63E0DCE4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3425" y="2635182"/>
            <a:ext cx="1378738" cy="1389201"/>
          </a:xfrm>
          <a:prstGeom prst="rect">
            <a:avLst/>
          </a:prstGeom>
        </p:spPr>
      </p:pic>
      <p:pic>
        <p:nvPicPr>
          <p:cNvPr id="5" name="object 2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15A203AA-8FE4-C22E-C9A5-F3BE014FF3B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51682" y="2635181"/>
            <a:ext cx="1346985" cy="1389201"/>
          </a:xfrm>
          <a:prstGeom prst="rect">
            <a:avLst/>
          </a:prstGeom>
        </p:spPr>
      </p:pic>
      <p:pic>
        <p:nvPicPr>
          <p:cNvPr id="9" name="object 15" descr="Image">
            <a:extLst>
              <a:ext uri="{FF2B5EF4-FFF2-40B4-BE49-F238E27FC236}">
                <a16:creationId xmlns:a16="http://schemas.microsoft.com/office/drawing/2014/main" id="{2981E02D-9208-0F65-71BE-9DEEFE95631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31017" y="6960885"/>
            <a:ext cx="1396466" cy="1452057"/>
          </a:xfrm>
          <a:prstGeom prst="rect">
            <a:avLst/>
          </a:prstGeom>
        </p:spPr>
      </p:pic>
      <p:pic>
        <p:nvPicPr>
          <p:cNvPr id="14" name="Picture 13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943687C1-E64A-250A-804D-D36F5C0D94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5" b="7666"/>
          <a:stretch>
            <a:fillRect/>
          </a:stretch>
        </p:blipFill>
        <p:spPr>
          <a:xfrm>
            <a:off x="6694901" y="4750345"/>
            <a:ext cx="1397262" cy="1422197"/>
          </a:xfrm>
          <a:prstGeom prst="rect">
            <a:avLst/>
          </a:prstGeom>
        </p:spPr>
      </p:pic>
      <p:pic>
        <p:nvPicPr>
          <p:cNvPr id="16" name="object 10" descr="A plate of pasta and peas  Description automatically generated">
            <a:extLst>
              <a:ext uri="{FF2B5EF4-FFF2-40B4-BE49-F238E27FC236}">
                <a16:creationId xmlns:a16="http://schemas.microsoft.com/office/drawing/2014/main" id="{9A18F19F-4202-37ED-81A8-7737446145AC}"/>
              </a:ext>
            </a:extLst>
          </p:cNvPr>
          <p:cNvPicPr/>
          <p:nvPr/>
        </p:nvPicPr>
        <p:blipFill>
          <a:blip r:embed="rId7" cstate="print"/>
          <a:srcRect l="577" t="8098"/>
          <a:stretch>
            <a:fillRect/>
          </a:stretch>
        </p:blipFill>
        <p:spPr>
          <a:xfrm>
            <a:off x="2182581" y="2688012"/>
            <a:ext cx="1456415" cy="1336371"/>
          </a:xfrm>
          <a:prstGeom prst="rect">
            <a:avLst/>
          </a:prstGeom>
        </p:spPr>
      </p:pic>
      <p:pic>
        <p:nvPicPr>
          <p:cNvPr id="19" name="Picture 2" descr="A plate of food on a wood surface&#10;&#10;Description automatically generated">
            <a:extLst>
              <a:ext uri="{FF2B5EF4-FFF2-40B4-BE49-F238E27FC236}">
                <a16:creationId xmlns:a16="http://schemas.microsoft.com/office/drawing/2014/main" id="{FA38380E-5E7B-0440-909B-0CBBF10C4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09471" y="4732717"/>
            <a:ext cx="1382802" cy="149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8A8BF491-61D0-D26C-0578-31D1125826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1749" y="2623763"/>
            <a:ext cx="1336369" cy="14648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B97D5A0-0B11-32B4-048C-B6936F1960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" b="15559"/>
          <a:stretch>
            <a:fillRect/>
          </a:stretch>
        </p:blipFill>
        <p:spPr>
          <a:xfrm>
            <a:off x="9055253" y="2635181"/>
            <a:ext cx="1346985" cy="13892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9CE9506-B484-9AC2-3CF8-DA4C192EFD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516" y="4699884"/>
            <a:ext cx="1526866" cy="147265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C8071AF-6849-82C7-475C-9D013CE79A7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" t="11711" r="14476" b="11802"/>
          <a:stretch>
            <a:fillRect/>
          </a:stretch>
        </p:blipFill>
        <p:spPr>
          <a:xfrm>
            <a:off x="11144580" y="6974985"/>
            <a:ext cx="1432824" cy="142385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B0A79EB-1851-0AC5-F7AE-CBBE3DD85FD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6" t="834" r="16218"/>
          <a:stretch>
            <a:fillRect/>
          </a:stretch>
        </p:blipFill>
        <p:spPr>
          <a:xfrm>
            <a:off x="4403488" y="6960885"/>
            <a:ext cx="1492893" cy="145205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23D14A3-96F5-7682-BD10-E72EFD32C9A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4551" b="8774"/>
          <a:stretch>
            <a:fillRect/>
          </a:stretch>
        </p:blipFill>
        <p:spPr>
          <a:xfrm>
            <a:off x="2214561" y="6960884"/>
            <a:ext cx="1456415" cy="145205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DD57483-9F9F-A232-E8A6-BC12DB1607B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9" r="6217"/>
          <a:stretch>
            <a:fillRect/>
          </a:stretch>
        </p:blipFill>
        <p:spPr>
          <a:xfrm>
            <a:off x="11171066" y="4693838"/>
            <a:ext cx="1547314" cy="14787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121158-0D4A-CDA5-E1CF-4797FB06FF00}"/>
              </a:ext>
            </a:extLst>
          </p:cNvPr>
          <p:cNvSpPr txBox="1"/>
          <p:nvPr/>
        </p:nvSpPr>
        <p:spPr>
          <a:xfrm>
            <a:off x="1720161" y="8707268"/>
            <a:ext cx="575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Barlow Condensed Bold" panose="020B0604020202020204" charset="0"/>
              </a:rPr>
              <a:t>*VEGETABLES AND SIDES MAY DIFFER THAN THOSE SHOWN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918C23-1259-CAB6-9E2F-2DBD9C1D131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3" t="12382" r="2133" b="8192"/>
          <a:stretch>
            <a:fillRect/>
          </a:stretch>
        </p:blipFill>
        <p:spPr>
          <a:xfrm>
            <a:off x="6694901" y="6931627"/>
            <a:ext cx="1525860" cy="1510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E5ED60-72E1-DA34-580D-DE5BA7A9651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8541" t="-238" r="6109" b="1"/>
          <a:stretch>
            <a:fillRect/>
          </a:stretch>
        </p:blipFill>
        <p:spPr>
          <a:xfrm>
            <a:off x="2114031" y="4789740"/>
            <a:ext cx="1568729" cy="13402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73111B-7AD1-112D-5B85-0E0CF4F8A8E6}"/>
              </a:ext>
            </a:extLst>
          </p:cNvPr>
          <p:cNvSpPr txBox="1"/>
          <p:nvPr/>
        </p:nvSpPr>
        <p:spPr>
          <a:xfrm>
            <a:off x="9462977" y="163850"/>
            <a:ext cx="1977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April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August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September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r>
              <a:rPr kumimoji="0" lang="en-GB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October</a:t>
            </a:r>
          </a:p>
        </p:txBody>
      </p:sp>
    </p:spTree>
    <p:extLst>
      <p:ext uri="{BB962C8B-B14F-4D97-AF65-F5344CB8AC3E}">
        <p14:creationId xmlns:p14="http://schemas.microsoft.com/office/powerpoint/2010/main" val="742828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86D735906C2045B630126150A2C9FD" ma:contentTypeVersion="21" ma:contentTypeDescription="Create a new document." ma:contentTypeScope="" ma:versionID="10671a9072849d219ff41260d80cde4c">
  <xsd:schema xmlns:xsd="http://www.w3.org/2001/XMLSchema" xmlns:xs="http://www.w3.org/2001/XMLSchema" xmlns:p="http://schemas.microsoft.com/office/2006/metadata/properties" xmlns:ns2="cc315347-6dc2-4f31-871c-4fac13c8e90b" xmlns:ns3="abd9c013-afd4-4605-a7aa-45ecbe72d026" targetNamespace="http://schemas.microsoft.com/office/2006/metadata/properties" ma:root="true" ma:fieldsID="c92aee4f736b14dc762fcc0d04dea306" ns2:_="" ns3:_="">
    <xsd:import namespace="cc315347-6dc2-4f31-871c-4fac13c8e90b"/>
    <xsd:import namespace="abd9c013-afd4-4605-a7aa-45ecbe72d026"/>
    <xsd:element name="properties">
      <xsd:complexType>
        <xsd:sequence>
          <xsd:element name="documentManagement">
            <xsd:complexType>
              <xsd:all>
                <xsd:element ref="ns2:Document_x0020_Type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Tags" minOccurs="0"/>
                <xsd:element ref="ns2:MediaServiceSearchProperties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15347-6dc2-4f31-871c-4fac13c8e90b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ma:displayName="Document Type" ma:default="Menus" ma:format="Dropdown" ma:internalName="Document_x0020_Type">
      <xsd:simpleType>
        <xsd:restriction base="dms:Choice">
          <xsd:enumeration value="Menus"/>
          <xsd:enumeration value="Recipes"/>
          <xsd:enumeration value="Allergens"/>
          <xsd:enumeration value="Added Benefits"/>
          <xsd:enumeration value="Standards"/>
          <xsd:enumeration value="Packed Lunch"/>
          <xsd:enumeration value="Theme &amp; Discovery Day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60fa401-c735-472c-b85f-e3677d3c5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Tags" ma:index="22" nillable="true" ma:displayName="Tags" ma:format="Dropdown" ma:internalName="Tags">
      <xsd:simpleType>
        <xsd:restriction base="dms:Choice">
          <xsd:enumeration value="Poster"/>
          <xsd:enumeration value="Bulletin"/>
          <xsd:enumeration value="Offers"/>
          <xsd:enumeration value="Menu"/>
          <xsd:enumeration value="Guide"/>
          <xsd:enumeration value="Recipes"/>
          <xsd:enumeration value="FS13"/>
          <xsd:enumeration value="Digital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4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d9c013-afd4-4605-a7aa-45ecbe72d02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54521f6-1ebf-4e9c-aee0-7875e57b3681}" ma:internalName="TaxCatchAll" ma:showField="CatchAllData" ma:web="abd9c013-afd4-4605-a7aa-45ecbe72d0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315347-6dc2-4f31-871c-4fac13c8e90b">
      <Terms xmlns="http://schemas.microsoft.com/office/infopath/2007/PartnerControls"/>
    </lcf76f155ced4ddcb4097134ff3c332f>
    <TaxCatchAll xmlns="abd9c013-afd4-4605-a7aa-45ecbe72d026" xsi:nil="true"/>
    <Document_x0020_Type xmlns="cc315347-6dc2-4f31-871c-4fac13c8e90b">Menus</Document_x0020_Type>
    <NOTES xmlns="cc315347-6dc2-4f31-871c-4fac13c8e90b" xsi:nil="true"/>
    <Tags xmlns="cc315347-6dc2-4f31-871c-4fac13c8e90b" xsi:nil="true"/>
  </documentManagement>
</p:properties>
</file>

<file path=customXml/itemProps1.xml><?xml version="1.0" encoding="utf-8"?>
<ds:datastoreItem xmlns:ds="http://schemas.openxmlformats.org/officeDocument/2006/customXml" ds:itemID="{2A40F742-1C66-4AA3-905C-B3FC47F03A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681B9B-5322-4D69-AEB2-A5F7C062FE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15347-6dc2-4f31-871c-4fac13c8e90b"/>
    <ds:schemaRef ds:uri="abd9c013-afd4-4605-a7aa-45ecbe72d0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51A84E-8596-453E-AC24-822B7785F912}">
  <ds:schemaRefs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cfcc8f99-6edd-417c-8b08-e4af51aa64dc"/>
    <ds:schemaRef ds:uri="http://schemas.openxmlformats.org/package/2006/metadata/core-properties"/>
    <ds:schemaRef ds:uri="93f07fc0-f3cc-4d0b-9a4f-54b5dee9d132"/>
    <ds:schemaRef ds:uri="http://purl.org/dc/terms/"/>
    <ds:schemaRef ds:uri="cc315347-6dc2-4f31-871c-4fac13c8e90b"/>
    <ds:schemaRef ds:uri="abd9c013-afd4-4605-a7aa-45ecbe72d02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353</Words>
  <Application>Microsoft Office PowerPoint</Application>
  <PresentationFormat>Custom</PresentationFormat>
  <Paragraphs>124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Canva Sans</vt:lpstr>
      <vt:lpstr>Canva Sans Bold</vt:lpstr>
      <vt:lpstr>Aptos</vt:lpstr>
      <vt:lpstr>Calibri</vt:lpstr>
      <vt:lpstr>Arial</vt:lpstr>
      <vt:lpstr>Barlow Condensed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ONE</dc:title>
  <dc:creator>Megan Waring</dc:creator>
  <cp:lastModifiedBy>Carl Cooper</cp:lastModifiedBy>
  <cp:revision>10</cp:revision>
  <cp:lastPrinted>2026-01-22T11:45:03Z</cp:lastPrinted>
  <dcterms:created xsi:type="dcterms:W3CDTF">2006-08-16T00:00:00Z</dcterms:created>
  <dcterms:modified xsi:type="dcterms:W3CDTF">2026-03-06T14:59:28Z</dcterms:modified>
  <dc:identifier>DAGF9D2QlfU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0x010100FA86D735906C2045B630126150A2C9FD</vt:lpwstr>
  </property>
  <property fmtid="{D5CDD505-2E9C-101B-9397-08002B2CF9AE}" pid="3" name="MediaServiceImageTags">
    <vt:lpwstr/>
  </property>
</Properties>
</file>